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ENTE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>
        <p:scale>
          <a:sx n="84" d="100"/>
          <a:sy n="84" d="100"/>
        </p:scale>
        <p:origin x="-2508" y="-1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33BD-E578-4ECA-AEF7-9A8D1011D940}" type="datetimeFigureOut">
              <a:rPr lang="it-IT" smtClean="0"/>
              <a:t>21/09/2017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9203-56F0-4A3F-8FD8-0457A9860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326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33BD-E578-4ECA-AEF7-9A8D1011D940}" type="datetimeFigureOut">
              <a:rPr lang="it-IT" smtClean="0"/>
              <a:t>21/09/2017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9203-56F0-4A3F-8FD8-0457A9860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6251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33BD-E578-4ECA-AEF7-9A8D1011D940}" type="datetimeFigureOut">
              <a:rPr lang="it-IT" smtClean="0"/>
              <a:t>21/09/2017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9203-56F0-4A3F-8FD8-0457A9860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14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33BD-E578-4ECA-AEF7-9A8D1011D940}" type="datetimeFigureOut">
              <a:rPr lang="it-IT" smtClean="0"/>
              <a:t>21/09/2017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9203-56F0-4A3F-8FD8-0457A9860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502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33BD-E578-4ECA-AEF7-9A8D1011D940}" type="datetimeFigureOut">
              <a:rPr lang="it-IT" smtClean="0"/>
              <a:t>21/09/2017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9203-56F0-4A3F-8FD8-0457A9860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80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33BD-E578-4ECA-AEF7-9A8D1011D940}" type="datetimeFigureOut">
              <a:rPr lang="it-IT" smtClean="0"/>
              <a:t>21/09/2017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9203-56F0-4A3F-8FD8-0457A9860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6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33BD-E578-4ECA-AEF7-9A8D1011D940}" type="datetimeFigureOut">
              <a:rPr lang="it-IT" smtClean="0"/>
              <a:t>21/09/2017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9203-56F0-4A3F-8FD8-0457A9860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79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33BD-E578-4ECA-AEF7-9A8D1011D940}" type="datetimeFigureOut">
              <a:rPr lang="it-IT" smtClean="0"/>
              <a:t>21/09/2017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9203-56F0-4A3F-8FD8-0457A9860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33BD-E578-4ECA-AEF7-9A8D1011D940}" type="datetimeFigureOut">
              <a:rPr lang="it-IT" smtClean="0"/>
              <a:t>21/09/2017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9203-56F0-4A3F-8FD8-0457A9860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36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33BD-E578-4ECA-AEF7-9A8D1011D940}" type="datetimeFigureOut">
              <a:rPr lang="it-IT" smtClean="0"/>
              <a:t>21/09/2017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9203-56F0-4A3F-8FD8-0457A9860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48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33BD-E578-4ECA-AEF7-9A8D1011D940}" type="datetimeFigureOut">
              <a:rPr lang="it-IT" smtClean="0"/>
              <a:t>21/09/2017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79203-56F0-4A3F-8FD8-0457A9860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284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033BD-E578-4ECA-AEF7-9A8D1011D940}" type="datetimeFigureOut">
              <a:rPr lang="it-IT" smtClean="0"/>
              <a:t>21/09/2017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79203-56F0-4A3F-8FD8-0457A98604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783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1942178"/>
            <a:ext cx="68901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cs typeface="Calibri" panose="020F0502020204030204" pitchFamily="34" charset="0"/>
              </a:rPr>
              <a:t>Atlas Award </a:t>
            </a:r>
            <a:r>
              <a:rPr lang="en-GB" b="1" dirty="0" smtClean="0">
                <a:cs typeface="Calibri" panose="020F0502020204030204" pitchFamily="34" charset="0"/>
              </a:rPr>
              <a:t>Winner April 2017: </a:t>
            </a:r>
            <a:r>
              <a:rPr lang="en-GB" altLang="it-IT" i="1" dirty="0" smtClean="0">
                <a:cs typeface="Calibri" panose="020F0502020204030204" pitchFamily="34" charset="0"/>
              </a:rPr>
              <a:t>Ecological effects of antibiotics on natural ecosystems: A review </a:t>
            </a:r>
            <a:r>
              <a:rPr lang="it-IT" altLang="it-IT" i="1" dirty="0" smtClean="0">
                <a:cs typeface="Calibri" panose="020F0502020204030204" pitchFamily="34" charset="0"/>
              </a:rPr>
              <a:t>(P. Grenni, V. Ancona, A. Barra Caracciolo)</a:t>
            </a:r>
            <a:endParaRPr lang="it-IT" altLang="it-IT" dirty="0" smtClean="0">
              <a:cs typeface="Calibri" panose="020F0502020204030204" pitchFamily="34" charset="0"/>
            </a:endParaRPr>
          </a:p>
        </p:txBody>
      </p:sp>
      <p:pic>
        <p:nvPicPr>
          <p:cNvPr id="1026" name="Picture 2" descr="https://www.elsevier.com/__data/assets/image/0016/144610/Atlas-trophy-and-logo_600x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2" y="258764"/>
            <a:ext cx="2521132" cy="1680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83" y="11400"/>
            <a:ext cx="703201" cy="773287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262183" y="2521795"/>
            <a:ext cx="6085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cs typeface="Calibri" panose="020F0502020204030204" pitchFamily="34" charset="0"/>
              </a:rPr>
              <a:t>Programme</a:t>
            </a:r>
            <a:r>
              <a:rPr lang="it-IT" b="1" dirty="0" smtClean="0">
                <a:cs typeface="Calibri" panose="020F0502020204030204" pitchFamily="34" charset="0"/>
              </a:rPr>
              <a:t> (</a:t>
            </a:r>
            <a:r>
              <a:rPr lang="en-GB" b="1" dirty="0" smtClean="0">
                <a:cs typeface="Calibri" panose="020F0502020204030204" pitchFamily="34" charset="0"/>
              </a:rPr>
              <a:t>starting</a:t>
            </a:r>
            <a:r>
              <a:rPr lang="it-IT" b="1" dirty="0" smtClean="0">
                <a:cs typeface="Calibri" panose="020F0502020204030204" pitchFamily="34" charset="0"/>
              </a:rPr>
              <a:t> from 10:30)</a:t>
            </a:r>
          </a:p>
        </p:txBody>
      </p:sp>
      <p:sp>
        <p:nvSpPr>
          <p:cNvPr id="4" name="Rettangolo 3"/>
          <p:cNvSpPr/>
          <p:nvPr/>
        </p:nvSpPr>
        <p:spPr>
          <a:xfrm>
            <a:off x="2074293" y="77674"/>
            <a:ext cx="478278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000" b="1" dirty="0"/>
              <a:t>Atlas </a:t>
            </a:r>
            <a:r>
              <a:rPr lang="it-IT" sz="2000" b="1" dirty="0" smtClean="0"/>
              <a:t>Award </a:t>
            </a:r>
            <a:r>
              <a:rPr lang="en-GB" sz="2000" b="1" dirty="0" smtClean="0"/>
              <a:t>Ceremony</a:t>
            </a:r>
            <a:r>
              <a:rPr lang="it-IT" sz="2000" b="1" dirty="0" smtClean="0"/>
              <a:t>, 26 </a:t>
            </a:r>
            <a:r>
              <a:rPr lang="en-GB" sz="2000" b="1" dirty="0" smtClean="0"/>
              <a:t>September</a:t>
            </a:r>
            <a:r>
              <a:rPr lang="it-IT" sz="2000" b="1" dirty="0" smtClean="0"/>
              <a:t> 2017</a:t>
            </a:r>
          </a:p>
          <a:p>
            <a:pPr algn="ctr"/>
            <a:r>
              <a:rPr lang="it-IT" sz="2000" b="1" dirty="0" smtClean="0"/>
              <a:t>Consiglio Nazionale delle Ricerche</a:t>
            </a:r>
          </a:p>
          <a:p>
            <a:pPr algn="ctr"/>
            <a:r>
              <a:rPr lang="it-IT" sz="2000" b="1" dirty="0" smtClean="0"/>
              <a:t>Sala Volterra</a:t>
            </a:r>
            <a:endParaRPr lang="it-IT" sz="2000" b="1" dirty="0"/>
          </a:p>
        </p:txBody>
      </p:sp>
      <p:pic>
        <p:nvPicPr>
          <p:cNvPr id="12" name="Picture 2" descr="Risultati immagini per cn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378" y="1067554"/>
            <a:ext cx="788522" cy="69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ttp://www.serviziarete.it/wp-content/uploads/2015/06/logo_cnr-irs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688" y="1059686"/>
            <a:ext cx="552947" cy="665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532398"/>
              </p:ext>
            </p:extLst>
          </p:nvPr>
        </p:nvGraphicFramePr>
        <p:xfrm>
          <a:off x="156755" y="2928545"/>
          <a:ext cx="6464528" cy="4696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4618">
                  <a:extLst>
                    <a:ext uri="{9D8B030D-6E8A-4147-A177-3AD203B41FA5}">
                      <a16:colId xmlns:a16="http://schemas.microsoft.com/office/drawing/2014/main" xmlns="" val="2447371741"/>
                    </a:ext>
                  </a:extLst>
                </a:gridCol>
                <a:gridCol w="3410158">
                  <a:extLst>
                    <a:ext uri="{9D8B030D-6E8A-4147-A177-3AD203B41FA5}">
                      <a16:colId xmlns:a16="http://schemas.microsoft.com/office/drawing/2014/main" xmlns="" val="3994632895"/>
                    </a:ext>
                  </a:extLst>
                </a:gridCol>
                <a:gridCol w="899752">
                  <a:extLst>
                    <a:ext uri="{9D8B030D-6E8A-4147-A177-3AD203B41FA5}">
                      <a16:colId xmlns:a16="http://schemas.microsoft.com/office/drawing/2014/main" xmlns="" val="3437900375"/>
                    </a:ext>
                  </a:extLst>
                </a:gridCol>
              </a:tblGrid>
              <a:tr h="173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Opening Remarks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Fabio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Trincardi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</a:rPr>
                        <a:t>, Earth system science and environmental technologies Dept. Director,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</a:rPr>
                        <a:t>CNR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10 min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37305657"/>
                  </a:ext>
                </a:extLst>
              </a:tr>
              <a:tr h="3471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Welcome Address and Introduction of Guest Speaker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</a:rPr>
                        <a:t>Sergio Caroli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</a:rPr>
                        <a:t>, Society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of Applied Pharmacological Science, Milan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10 min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3669594"/>
                  </a:ext>
                </a:extLst>
              </a:tr>
              <a:tr h="2609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Guest Speaker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671185" algn="l"/>
                        </a:tabLst>
                        <a:defRPr/>
                      </a:pPr>
                      <a:r>
                        <a:rPr lang="en-GB" sz="1600" b="1" dirty="0" err="1" smtClean="0">
                          <a:solidFill>
                            <a:schemeClr val="tx1"/>
                          </a:solidFill>
                          <a:effectLst/>
                        </a:rPr>
                        <a:t>Tünde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600" b="1" dirty="0" err="1" smtClean="0">
                          <a:solidFill>
                            <a:schemeClr val="tx1"/>
                          </a:solidFill>
                          <a:effectLst/>
                        </a:rPr>
                        <a:t>Hagymási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</a:rPr>
                        <a:t>, Embassy of Hungary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in Rome</a:t>
                      </a:r>
                      <a:endParaRPr lang="it-IT" sz="1600" b="1" dirty="0" smtClean="0"/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10 min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2355528"/>
                  </a:ext>
                </a:extLst>
              </a:tr>
              <a:tr h="2551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671185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Guest Speaker</a:t>
                      </a:r>
                      <a:endParaRPr lang="it-I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it-IT" sz="1600" b="1" dirty="0" smtClean="0"/>
                        <a:t>Serena Santoro</a:t>
                      </a:r>
                      <a:r>
                        <a:rPr lang="it-IT" sz="1600" dirty="0" smtClean="0"/>
                        <a:t>, </a:t>
                      </a:r>
                      <a:r>
                        <a:rPr lang="it-IT" sz="1600" dirty="0" err="1" smtClean="0"/>
                        <a:t>Ministry</a:t>
                      </a:r>
                      <a:r>
                        <a:rPr lang="it-IT" sz="1600" dirty="0" smtClean="0"/>
                        <a:t> of Environment, Land and Sea</a:t>
                      </a:r>
                      <a:endParaRPr lang="en-US" sz="1600" dirty="0"/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671185" algn="l"/>
                        </a:tabLst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10 min</a:t>
                      </a:r>
                      <a:endParaRPr lang="it-IT" sz="16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51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671185" algn="l"/>
                        </a:tabLst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Guest Speaker</a:t>
                      </a:r>
                      <a:endParaRPr lang="it-IT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600" b="1" dirty="0" smtClean="0"/>
                        <a:t>Michele </a:t>
                      </a:r>
                      <a:r>
                        <a:rPr lang="en-US" sz="1600" b="1" dirty="0" err="1" smtClean="0"/>
                        <a:t>Vurro</a:t>
                      </a:r>
                      <a:r>
                        <a:rPr lang="en-US" sz="1600" dirty="0" smtClean="0"/>
                        <a:t>, Head of Research,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Water Research Institute</a:t>
                      </a:r>
                      <a:r>
                        <a:rPr lang="en-US" sz="1600" dirty="0" smtClean="0"/>
                        <a:t>-CNR</a:t>
                      </a:r>
                      <a:endParaRPr lang="en-US" sz="1600" dirty="0"/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671185" algn="l"/>
                        </a:tabLst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10 min</a:t>
                      </a:r>
                      <a:endParaRPr lang="it-IT" sz="16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7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noProof="0" dirty="0" smtClean="0">
                          <a:solidFill>
                            <a:schemeClr val="tx1"/>
                          </a:solidFill>
                          <a:effectLst/>
                        </a:rPr>
                        <a:t>Research overview of the publication</a:t>
                      </a:r>
                      <a:endParaRPr lang="en-GB" sz="16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</a:rPr>
                        <a:t>Paola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</a:rPr>
                        <a:t>Grenni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, Water Research Institute, CNR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10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</a:rPr>
                        <a:t>min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68006768"/>
                  </a:ext>
                </a:extLst>
              </a:tr>
              <a:tr h="521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Description of the Atlas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Award 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</a:rPr>
                        <a:t>Richard Newell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Publisher, Chemistry (STM Journals), Elsevier B.V.</a:t>
                      </a: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5 min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78311941"/>
                  </a:ext>
                </a:extLst>
              </a:tr>
              <a:tr h="2609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it-IT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Atlas Award -</a:t>
                      </a:r>
                      <a:r>
                        <a:rPr lang="en-GB" sz="160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giving</a:t>
                      </a:r>
                      <a:endParaRPr lang="en-GB" sz="16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671185" algn="l"/>
                        </a:tabLs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</a:rPr>
                        <a:t>Richard Newell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Publisher, Chemistry (STM Journals), Elsevier B.V.</a:t>
                      </a:r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15 </a:t>
                      </a:r>
                      <a:r>
                        <a:rPr lang="it-IT" sz="1600" dirty="0" err="1" smtClean="0"/>
                        <a:t>min</a:t>
                      </a:r>
                      <a:endParaRPr lang="it-IT" sz="1600" dirty="0"/>
                    </a:p>
                  </a:txBody>
                  <a:tcPr marL="66351" marR="66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2744744"/>
                  </a:ext>
                </a:extLst>
              </a:tr>
            </a:tbl>
          </a:graphicData>
        </a:graphic>
      </p:graphicFrame>
      <p:pic>
        <p:nvPicPr>
          <p:cNvPr id="2" name="Immagin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6" y="1138064"/>
            <a:ext cx="1805356" cy="60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226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2252" y="3208912"/>
            <a:ext cx="6837850" cy="542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b="1" dirty="0"/>
              <a:t>Guests invited at the </a:t>
            </a:r>
            <a:r>
              <a:rPr lang="en-GB" sz="1600" b="1" dirty="0" smtClean="0"/>
              <a:t>ceremony: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/>
              <a:t>Giuseppe </a:t>
            </a:r>
            <a:r>
              <a:rPr lang="en-GB" sz="1600" dirty="0" err="1"/>
              <a:t>Assogna</a:t>
            </a:r>
            <a:r>
              <a:rPr lang="en-GB" sz="1600" dirty="0"/>
              <a:t>, SIFEIT President , Rome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 err="1" smtClean="0"/>
              <a:t>Eleonora</a:t>
            </a:r>
            <a:r>
              <a:rPr lang="en-GB" sz="1600" dirty="0" smtClean="0"/>
              <a:t> </a:t>
            </a:r>
            <a:r>
              <a:rPr lang="en-GB" sz="1600" dirty="0" err="1"/>
              <a:t>Beccaloni</a:t>
            </a:r>
            <a:r>
              <a:rPr lang="en-GB" sz="1600" dirty="0"/>
              <a:t>, Environment &amp; Health Department, </a:t>
            </a:r>
            <a:r>
              <a:rPr lang="en-GB" sz="1600" dirty="0" err="1"/>
              <a:t>Istituto</a:t>
            </a:r>
            <a:r>
              <a:rPr lang="en-GB" sz="1600" dirty="0"/>
              <a:t> </a:t>
            </a:r>
            <a:r>
              <a:rPr lang="en-GB" sz="1600" dirty="0" err="1"/>
              <a:t>Superiore</a:t>
            </a:r>
            <a:r>
              <a:rPr lang="en-GB" sz="1600" dirty="0"/>
              <a:t> di </a:t>
            </a:r>
            <a:r>
              <a:rPr lang="en-GB" sz="1600" dirty="0" err="1"/>
              <a:t>Sanità</a:t>
            </a:r>
            <a:r>
              <a:rPr lang="en-GB" sz="1600" dirty="0"/>
              <a:t>, Rome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 smtClean="0"/>
              <a:t>Salvatore </a:t>
            </a:r>
            <a:r>
              <a:rPr lang="en-GB" sz="1600" dirty="0"/>
              <a:t>Bianco, AKROS </a:t>
            </a:r>
            <a:r>
              <a:rPr lang="en-GB" sz="1600" dirty="0" err="1"/>
              <a:t>BioScience</a:t>
            </a:r>
            <a:r>
              <a:rPr lang="en-GB" sz="1600" dirty="0"/>
              <a:t> </a:t>
            </a:r>
            <a:r>
              <a:rPr lang="en-GB" sz="1600" dirty="0" err="1"/>
              <a:t>S.r.l</a:t>
            </a:r>
            <a:r>
              <a:rPr lang="en-GB" sz="1600" dirty="0"/>
              <a:t>. </a:t>
            </a:r>
            <a:r>
              <a:rPr lang="en-GB" sz="1600" dirty="0" smtClean="0"/>
              <a:t>, Rome</a:t>
            </a:r>
            <a:endParaRPr lang="en-GB" sz="1600" dirty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 smtClean="0"/>
              <a:t>Claudio </a:t>
            </a:r>
            <a:r>
              <a:rPr lang="en-GB" sz="1600" dirty="0" err="1"/>
              <a:t>Colaiacomo</a:t>
            </a:r>
            <a:r>
              <a:rPr lang="en-GB" sz="1600" dirty="0"/>
              <a:t>, Vice President, Academic Relations, Elsevier B.V.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/>
              <a:t>Francesco De </a:t>
            </a:r>
            <a:r>
              <a:rPr lang="en-GB" sz="1600" dirty="0" err="1"/>
              <a:t>Tomasi</a:t>
            </a:r>
            <a:r>
              <a:rPr lang="en-GB" sz="1600" dirty="0"/>
              <a:t>, Past President, Society of Applied </a:t>
            </a:r>
            <a:r>
              <a:rPr lang="en-GB" sz="1600"/>
              <a:t>Pharmacological </a:t>
            </a:r>
            <a:endParaRPr lang="en-GB" sz="160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smtClean="0"/>
              <a:t>Fabrizio</a:t>
            </a:r>
            <a:r>
              <a:rPr lang="en-GB" sz="1600" dirty="0" smtClean="0"/>
              <a:t> </a:t>
            </a:r>
            <a:r>
              <a:rPr lang="en-GB" sz="1600" dirty="0" err="1"/>
              <a:t>Galliccia</a:t>
            </a:r>
            <a:r>
              <a:rPr lang="en-GB" sz="1600" dirty="0"/>
              <a:t>, Italian Medicines </a:t>
            </a:r>
            <a:r>
              <a:rPr lang="en-GB" sz="1600" dirty="0" smtClean="0"/>
              <a:t>Agency (AIFA)</a:t>
            </a:r>
            <a:endParaRPr lang="en-GB" sz="1600" dirty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 smtClean="0"/>
              <a:t>Science</a:t>
            </a:r>
            <a:r>
              <a:rPr lang="en-GB" sz="1600" dirty="0"/>
              <a:t>, Milan </a:t>
            </a:r>
            <a:endParaRPr lang="en-GB" sz="1600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/>
              <a:t>Rosanna </a:t>
            </a:r>
            <a:r>
              <a:rPr lang="en-GB" sz="1600" dirty="0" err="1"/>
              <a:t>Grifa</a:t>
            </a:r>
            <a:r>
              <a:rPr lang="en-GB" sz="1600" dirty="0"/>
              <a:t>, Catholic University, </a:t>
            </a:r>
            <a:r>
              <a:rPr lang="en-GB" sz="1600" dirty="0" smtClean="0"/>
              <a:t>Rome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/>
              <a:t>Susanna </a:t>
            </a:r>
            <a:r>
              <a:rPr lang="en-GB" sz="1600" dirty="0" err="1"/>
              <a:t>Lupi</a:t>
            </a:r>
            <a:r>
              <a:rPr lang="en-GB" sz="1600" dirty="0"/>
              <a:t>, Ministry of Environment, </a:t>
            </a:r>
            <a:r>
              <a:rPr lang="it-IT" sz="1600" dirty="0"/>
              <a:t>Land and Sea</a:t>
            </a:r>
            <a:endParaRPr lang="en-GB" sz="1600" dirty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 smtClean="0"/>
              <a:t>Michele </a:t>
            </a:r>
            <a:r>
              <a:rPr lang="en-GB" sz="1600" dirty="0" err="1"/>
              <a:t>Muccini</a:t>
            </a:r>
            <a:r>
              <a:rPr lang="en-GB" sz="1600" dirty="0"/>
              <a:t>, President of the Area </a:t>
            </a:r>
            <a:r>
              <a:rPr lang="en-GB" sz="1600" dirty="0" err="1"/>
              <a:t>della</a:t>
            </a:r>
            <a:r>
              <a:rPr lang="en-GB" sz="1600" dirty="0"/>
              <a:t> </a:t>
            </a:r>
            <a:r>
              <a:rPr lang="en-GB" sz="1600" dirty="0" err="1"/>
              <a:t>Ricerca</a:t>
            </a:r>
            <a:r>
              <a:rPr lang="en-GB" sz="1600" dirty="0"/>
              <a:t> RM1, </a:t>
            </a:r>
            <a:r>
              <a:rPr lang="en-GB" sz="1600" dirty="0" err="1" smtClean="0"/>
              <a:t>Montelibretti</a:t>
            </a:r>
            <a:endParaRPr lang="en-GB" sz="1600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 err="1"/>
              <a:t>Pierluigi</a:t>
            </a:r>
            <a:r>
              <a:rPr lang="en-GB" sz="1600" dirty="0"/>
              <a:t> Navarra, Director of the Pharmacology Institute, Catholic University, Rome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 smtClean="0"/>
              <a:t>Luisa </a:t>
            </a:r>
            <a:r>
              <a:rPr lang="en-GB" sz="1600" dirty="0" err="1"/>
              <a:t>Patrolecco</a:t>
            </a:r>
            <a:r>
              <a:rPr lang="en-GB" sz="1600" dirty="0"/>
              <a:t>, </a:t>
            </a:r>
            <a:r>
              <a:rPr lang="en-GB" sz="1600" dirty="0" smtClean="0"/>
              <a:t>IRSA-CNR, Rome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/>
              <a:t>Giacomo </a:t>
            </a:r>
            <a:r>
              <a:rPr lang="en-GB" sz="1600" dirty="0" err="1"/>
              <a:t>Pozzoli</a:t>
            </a:r>
            <a:r>
              <a:rPr lang="en-GB" sz="1600" dirty="0"/>
              <a:t>, Catholic  University, Rome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 err="1"/>
              <a:t>VIrginia</a:t>
            </a:r>
            <a:r>
              <a:rPr lang="en-GB" sz="1600" dirty="0"/>
              <a:t> Prada </a:t>
            </a:r>
            <a:r>
              <a:rPr lang="en-GB" sz="1600" dirty="0" err="1"/>
              <a:t>López</a:t>
            </a:r>
            <a:r>
              <a:rPr lang="en-GB" sz="1600" dirty="0"/>
              <a:t>, Atlas Program Manager, Elsevier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 err="1" smtClean="0"/>
              <a:t>Eleonora</a:t>
            </a:r>
            <a:r>
              <a:rPr lang="en-GB" sz="1600" dirty="0" smtClean="0"/>
              <a:t> </a:t>
            </a:r>
            <a:r>
              <a:rPr lang="en-GB" sz="1600" dirty="0" err="1"/>
              <a:t>Sanzi</a:t>
            </a:r>
            <a:r>
              <a:rPr lang="en-GB" sz="1600" dirty="0"/>
              <a:t> and </a:t>
            </a:r>
            <a:r>
              <a:rPr lang="en-GB" sz="1600" dirty="0" err="1"/>
              <a:t>Angelini</a:t>
            </a:r>
            <a:r>
              <a:rPr lang="en-GB" sz="1600" dirty="0"/>
              <a:t>, ACRAF, Centro </a:t>
            </a:r>
            <a:r>
              <a:rPr lang="en-GB" sz="1600" dirty="0" err="1"/>
              <a:t>Ricerche</a:t>
            </a:r>
            <a:r>
              <a:rPr lang="en-GB" sz="1600" dirty="0"/>
              <a:t> </a:t>
            </a:r>
            <a:r>
              <a:rPr lang="en-GB" sz="1600" dirty="0" err="1"/>
              <a:t>Angelini</a:t>
            </a:r>
            <a:r>
              <a:rPr lang="en-GB" sz="1600" dirty="0"/>
              <a:t>, Santa </a:t>
            </a:r>
            <a:r>
              <a:rPr lang="en-GB" sz="1600" dirty="0" err="1"/>
              <a:t>Palomba</a:t>
            </a:r>
            <a:r>
              <a:rPr lang="en-GB" sz="1600" dirty="0"/>
              <a:t> (Rome)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en-GB" sz="1600" dirty="0" smtClean="0"/>
              <a:t>Vito </a:t>
            </a:r>
            <a:r>
              <a:rPr lang="en-GB" sz="1600" dirty="0" err="1"/>
              <a:t>Felice</a:t>
            </a:r>
            <a:r>
              <a:rPr lang="en-GB" sz="1600" dirty="0"/>
              <a:t> </a:t>
            </a:r>
            <a:r>
              <a:rPr lang="en-GB" sz="1600" dirty="0" err="1"/>
              <a:t>Uricchio</a:t>
            </a:r>
            <a:r>
              <a:rPr lang="en-GB" sz="1600" dirty="0"/>
              <a:t>, IRSA-CNR </a:t>
            </a:r>
            <a:r>
              <a:rPr lang="en-GB" sz="1600" dirty="0" smtClean="0"/>
              <a:t>Director</a:t>
            </a:r>
            <a:endParaRPr lang="en-GB" sz="1600" dirty="0"/>
          </a:p>
        </p:txBody>
      </p:sp>
      <p:sp>
        <p:nvSpPr>
          <p:cNvPr id="3" name="Rettangolo 2"/>
          <p:cNvSpPr/>
          <p:nvPr/>
        </p:nvSpPr>
        <p:spPr>
          <a:xfrm>
            <a:off x="0" y="2203438"/>
            <a:ext cx="68901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cs typeface="Calibri" panose="020F0502020204030204" pitchFamily="34" charset="0"/>
              </a:rPr>
              <a:t>Atlas Award </a:t>
            </a:r>
            <a:r>
              <a:rPr lang="en-GB" b="1" dirty="0" smtClean="0">
                <a:cs typeface="Calibri" panose="020F0502020204030204" pitchFamily="34" charset="0"/>
              </a:rPr>
              <a:t>Winner April 2017: </a:t>
            </a:r>
            <a:r>
              <a:rPr lang="en-GB" altLang="it-IT" i="1" dirty="0" smtClean="0">
                <a:cs typeface="Calibri" panose="020F0502020204030204" pitchFamily="34" charset="0"/>
              </a:rPr>
              <a:t>Ecological effects of antibiotics on natural ecosystems: A review </a:t>
            </a:r>
            <a:r>
              <a:rPr lang="it-IT" altLang="it-IT" i="1" dirty="0" smtClean="0">
                <a:cs typeface="Calibri" panose="020F0502020204030204" pitchFamily="34" charset="0"/>
              </a:rPr>
              <a:t>(P. Grenni, V. Ancona, A. Barra Caracciolo)</a:t>
            </a:r>
            <a:endParaRPr lang="it-IT" altLang="it-IT" dirty="0" smtClean="0">
              <a:cs typeface="Calibri" panose="020F0502020204030204" pitchFamily="34" charset="0"/>
            </a:endParaRPr>
          </a:p>
        </p:txBody>
      </p:sp>
      <p:pic>
        <p:nvPicPr>
          <p:cNvPr id="4" name="Picture 2" descr="https://www.elsevier.com/__data/assets/image/0016/144610/Atlas-trophy-and-logo_600x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2" y="258764"/>
            <a:ext cx="2521132" cy="1680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83" y="11400"/>
            <a:ext cx="703201" cy="773287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2074293" y="77674"/>
            <a:ext cx="478278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000" b="1" dirty="0"/>
              <a:t>Atlas </a:t>
            </a:r>
            <a:r>
              <a:rPr lang="it-IT" sz="2000" b="1" dirty="0" smtClean="0"/>
              <a:t>Award </a:t>
            </a:r>
            <a:r>
              <a:rPr lang="en-GB" sz="2000" b="1" dirty="0" smtClean="0"/>
              <a:t>Ceremony</a:t>
            </a:r>
            <a:r>
              <a:rPr lang="it-IT" sz="2000" b="1" dirty="0" smtClean="0"/>
              <a:t>, 26 </a:t>
            </a:r>
            <a:r>
              <a:rPr lang="en-GB" sz="2000" b="1" dirty="0" smtClean="0"/>
              <a:t>September</a:t>
            </a:r>
            <a:r>
              <a:rPr lang="it-IT" sz="2000" b="1" dirty="0" smtClean="0"/>
              <a:t> 2017</a:t>
            </a:r>
          </a:p>
          <a:p>
            <a:pPr algn="ctr"/>
            <a:r>
              <a:rPr lang="it-IT" sz="2000" b="1" dirty="0" smtClean="0"/>
              <a:t>Consiglio Nazionale delle Ricerche</a:t>
            </a:r>
          </a:p>
          <a:p>
            <a:pPr algn="ctr"/>
            <a:r>
              <a:rPr lang="it-IT" sz="2000" b="1" dirty="0" smtClean="0"/>
              <a:t>Sala Volterra</a:t>
            </a:r>
            <a:endParaRPr lang="it-IT" sz="2000" b="1" dirty="0"/>
          </a:p>
        </p:txBody>
      </p:sp>
      <p:pic>
        <p:nvPicPr>
          <p:cNvPr id="7" name="Picture 2" descr="Risultati immagini per cn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36" y="1067554"/>
            <a:ext cx="998264" cy="88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www.serviziarete.it/wp-content/uploads/2015/06/logo_cnr-irs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688" y="1059686"/>
            <a:ext cx="552947" cy="665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616" y="1046623"/>
            <a:ext cx="1805356" cy="60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37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448</TotalTime>
  <Words>371</Words>
  <Application>Microsoft Office PowerPoint</Application>
  <PresentationFormat>A4 (21x29,7 cm)</PresentationFormat>
  <Paragraphs>50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</dc:creator>
  <cp:lastModifiedBy>lamaddalena</cp:lastModifiedBy>
  <cp:revision>68</cp:revision>
  <dcterms:created xsi:type="dcterms:W3CDTF">2017-09-10T11:02:44Z</dcterms:created>
  <dcterms:modified xsi:type="dcterms:W3CDTF">2017-09-21T10:38:40Z</dcterms:modified>
</cp:coreProperties>
</file>